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7775575" cy="10907713"/>
  <p:notesSz cx="6735763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5D"/>
    <a:srgbClr val="FF6699"/>
    <a:srgbClr val="FF66CC"/>
    <a:srgbClr val="FF3300"/>
    <a:srgbClr val="000099"/>
    <a:srgbClr val="0000FF"/>
    <a:srgbClr val="FFFF66"/>
    <a:srgbClr val="FF6600"/>
    <a:srgbClr val="663300"/>
    <a:srgbClr val="9C3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9515" autoAdjust="0"/>
  </p:normalViewPr>
  <p:slideViewPr>
    <p:cSldViewPr snapToGrid="0">
      <p:cViewPr varScale="1">
        <p:scale>
          <a:sx n="73" d="100"/>
          <a:sy n="73" d="100"/>
        </p:scale>
        <p:origin x="2646" y="9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989" y="0"/>
            <a:ext cx="2919318" cy="493091"/>
          </a:xfrm>
          <a:prstGeom prst="rect">
            <a:avLst/>
          </a:prstGeom>
        </p:spPr>
        <p:txBody>
          <a:bodyPr vert="horz" lIns="85391" tIns="42697" rIns="85391" bIns="42697" rtlCol="0"/>
          <a:lstStyle>
            <a:lvl1pPr algn="r">
              <a:defRPr sz="10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2022/6/3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989" y="9371729"/>
            <a:ext cx="2919318" cy="493090"/>
          </a:xfrm>
          <a:prstGeom prst="rect">
            <a:avLst/>
          </a:prstGeom>
        </p:spPr>
        <p:txBody>
          <a:bodyPr vert="horz" lIns="85391" tIns="42697" rIns="85391" bIns="42697" rtlCol="0" anchor="b"/>
          <a:lstStyle>
            <a:lvl1pPr algn="r">
              <a:defRPr sz="10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1" y="3"/>
            <a:ext cx="2918830" cy="495028"/>
          </a:xfrm>
          <a:prstGeom prst="rect">
            <a:avLst/>
          </a:prstGeom>
        </p:spPr>
        <p:txBody>
          <a:bodyPr vert="horz" lIns="90738" tIns="45370" rIns="90738" bIns="45370" rtlCol="0"/>
          <a:lstStyle>
            <a:lvl1pPr algn="r">
              <a:defRPr sz="10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2022/6/3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8" tIns="45370" rIns="90738" bIns="4537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0"/>
          </a:xfrm>
          <a:prstGeom prst="rect">
            <a:avLst/>
          </a:prstGeom>
        </p:spPr>
        <p:txBody>
          <a:bodyPr vert="horz" lIns="90738" tIns="45370" rIns="90738" bIns="453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l">
              <a:defRPr sz="10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1" y="9371289"/>
            <a:ext cx="2918830" cy="495027"/>
          </a:xfrm>
          <a:prstGeom prst="rect">
            <a:avLst/>
          </a:prstGeom>
        </p:spPr>
        <p:txBody>
          <a:bodyPr vert="horz" lIns="90738" tIns="45370" rIns="90738" bIns="45370" rtlCol="0" anchor="b"/>
          <a:lstStyle>
            <a:lvl1pPr algn="r">
              <a:defRPr sz="10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r-win\share\アスクル関連\Askul_Parts_1216\DATA\013_913d_seminar\wa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117" y="8030402"/>
            <a:ext cx="2997799" cy="1086702"/>
          </a:xfrm>
          <a:prstGeom prst="rect">
            <a:avLst/>
          </a:prstGeom>
          <a:noFill/>
        </p:spPr>
      </p:pic>
      <p:pic>
        <p:nvPicPr>
          <p:cNvPr id="15" name="Picture 4" descr="\\Server-win\share\アスクル関連\Askul_Parts_1216\DATA\013_913d_seminar\wak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4365"/>
            <a:ext cx="304800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Picture 3" descr="\\Server-win\share\アスクル関連\Askul_Parts_1216\DATA\014_914d_seminar\ba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-6092"/>
            <a:ext cx="7778750" cy="10902950"/>
          </a:xfrm>
          <a:prstGeom prst="rect">
            <a:avLst/>
          </a:prstGeom>
          <a:noFill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BD4ECE5-3AEB-4F45-B0C2-E02C99B297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2" y="9497329"/>
            <a:ext cx="1076636" cy="1084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3" name="直線コネクタ 72"/>
          <p:cNvCxnSpPr>
            <a:cxnSpLocks/>
          </p:cNvCxnSpPr>
          <p:nvPr/>
        </p:nvCxnSpPr>
        <p:spPr>
          <a:xfrm>
            <a:off x="847725" y="666750"/>
            <a:ext cx="2100125" cy="29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cxnSpLocks/>
          </p:cNvCxnSpPr>
          <p:nvPr/>
        </p:nvCxnSpPr>
        <p:spPr>
          <a:xfrm>
            <a:off x="4737100" y="669702"/>
            <a:ext cx="215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/>
          <p:cNvSpPr txBox="1"/>
          <p:nvPr/>
        </p:nvSpPr>
        <p:spPr>
          <a:xfrm>
            <a:off x="2947850" y="438150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>
                <a:latin typeface="ＤＦＧ平成明朝体W5" pitchFamily="18" charset="-128"/>
                <a:ea typeface="ＤＦＧ平成明朝体W5" pitchFamily="18" charset="-128"/>
              </a:rPr>
              <a:t>令和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579840" y="296154"/>
            <a:ext cx="479913" cy="732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spc="-300" dirty="0">
                <a:latin typeface="ＤＦＧ平成明朝体W5" pitchFamily="18" charset="-128"/>
                <a:ea typeface="ＤＦＧ平成明朝体W5" pitchFamily="18" charset="-128"/>
              </a:rPr>
              <a:t>5</a:t>
            </a:r>
            <a:endParaRPr kumimoji="1" lang="ja-JP" altLang="en-US" sz="4000" spc="-30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934067" y="442693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>
                <a:latin typeface="ＤＦＧ平成明朝体W5" pitchFamily="18" charset="-128"/>
                <a:ea typeface="ＤＦＧ平成明朝体W5" pitchFamily="18" charset="-128"/>
              </a:rPr>
              <a:t>年度</a:t>
            </a:r>
            <a:endParaRPr kumimoji="1" lang="ja-JP" altLang="en-US" sz="220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243884" y="920555"/>
            <a:ext cx="522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spc="810" dirty="0">
                <a:latin typeface="ＤＦＧ平成明朝体W5" pitchFamily="18" charset="-128"/>
                <a:ea typeface="ＤＦＧ平成明朝体W5" pitchFamily="18" charset="-128"/>
              </a:rPr>
              <a:t>公益財団法人</a:t>
            </a:r>
            <a:r>
              <a:rPr kumimoji="1" lang="ja-JP" altLang="en-US" sz="3200" spc="810" dirty="0">
                <a:latin typeface="ＤＦＧ平成明朝体W5" pitchFamily="18" charset="-128"/>
                <a:ea typeface="ＤＦＧ平成明朝体W5" pitchFamily="18" charset="-128"/>
              </a:rPr>
              <a:t>黒田奨学会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590057" y="1554258"/>
            <a:ext cx="4570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spc="1250" dirty="0">
                <a:latin typeface="ＤＦＧ平成ゴシック体W7" pitchFamily="50" charset="-128"/>
                <a:ea typeface="ＤＦＧ平成ゴシック体W7" pitchFamily="50" charset="-128"/>
              </a:rPr>
              <a:t>「いかに社会貢献するか」</a:t>
            </a:r>
            <a:endParaRPr kumimoji="1" lang="en-US" altLang="ja-JP" sz="1600" spc="1250" dirty="0">
              <a:latin typeface="ＤＦＧ平成ゴシック体W7" pitchFamily="50" charset="-128"/>
              <a:ea typeface="ＤＦＧ平成ゴシック体W7" pitchFamily="50" charset="-128"/>
            </a:endParaRPr>
          </a:p>
          <a:p>
            <a:pPr algn="ctr"/>
            <a:r>
              <a:rPr lang="ja-JP" altLang="en-US" sz="1600" spc="1250" dirty="0">
                <a:latin typeface="ＤＦＧ平成ゴシック体W7" pitchFamily="50" charset="-128"/>
                <a:ea typeface="ＤＦＧ平成ゴシック体W7" pitchFamily="50" charset="-128"/>
              </a:rPr>
              <a:t>一緒に考えてみませんか</a:t>
            </a:r>
            <a:endParaRPr kumimoji="1" lang="ja-JP" altLang="en-US" sz="1600" spc="1250" dirty="0">
              <a:latin typeface="ＤＦＧ平成ゴシック体W7" pitchFamily="50" charset="-128"/>
              <a:ea typeface="ＤＦＧ平成ゴシック体W7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1571" y="4760016"/>
            <a:ext cx="119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Ｇ平成明朝体W5" pitchFamily="18" charset="-128"/>
                <a:ea typeface="ＤＦＧ平成明朝体W5" pitchFamily="18" charset="-128"/>
              </a:rPr>
              <a:t>支援内容</a:t>
            </a:r>
            <a:endParaRPr kumimoji="1" lang="ja-JP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47741" y="8489294"/>
            <a:ext cx="36261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 </a:t>
            </a:r>
            <a:endParaRPr lang="en-US" altLang="ja-JP" sz="2000" spc="-150" dirty="0">
              <a:latin typeface="ＤＦＧ平成明朝体W5" pitchFamily="18" charset="-128"/>
              <a:ea typeface="ＤＦＧ平成明朝体W5" pitchFamily="18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4374880" y="7292649"/>
            <a:ext cx="2972432" cy="923448"/>
            <a:chOff x="773976" y="8226099"/>
            <a:chExt cx="2972432" cy="923448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773976" y="8226099"/>
              <a:ext cx="251259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2000" b="1" spc="-150" dirty="0">
                  <a:latin typeface="ＤＦＧ平成明朝体W5" pitchFamily="18" charset="-128"/>
                  <a:ea typeface="ＤＦＧ平成明朝体W5" pitchFamily="18" charset="-128"/>
                </a:rPr>
                <a:t>特別募集 </a:t>
              </a:r>
              <a:r>
                <a:rPr lang="en-US" altLang="ja-JP" sz="1200" b="1" spc="-150" dirty="0">
                  <a:latin typeface="ＤＦＧ平成明朝体W5" pitchFamily="18" charset="-128"/>
                  <a:ea typeface="ＤＦＧ平成明朝体W5" pitchFamily="18" charset="-128"/>
                </a:rPr>
                <a:t>【</a:t>
              </a:r>
              <a:r>
                <a:rPr lang="ja-JP" altLang="en-US" sz="1200" b="1" spc="-150" dirty="0">
                  <a:latin typeface="ＤＦＧ平成明朝体W5" pitchFamily="18" charset="-128"/>
                  <a:ea typeface="ＤＦＧ平成明朝体W5" pitchFamily="18" charset="-128"/>
                </a:rPr>
                <a:t>若干名</a:t>
              </a:r>
              <a:r>
                <a:rPr lang="en-US" altLang="ja-JP" sz="1200" b="1" spc="-150" dirty="0">
                  <a:latin typeface="ＤＦＧ平成明朝体W5" pitchFamily="18" charset="-128"/>
                  <a:ea typeface="ＤＦＧ平成明朝体W5" pitchFamily="18" charset="-128"/>
                </a:rPr>
                <a:t>】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806754" y="8596956"/>
              <a:ext cx="26292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令和</a:t>
              </a:r>
              <a:r>
                <a:rPr lang="en-US" altLang="ja-JP" sz="1200" spc="-150" dirty="0">
                  <a:latin typeface="ＤＦＧ平成明朝体W5" pitchFamily="18" charset="-128"/>
                  <a:ea typeface="ＤＦＧ平成明朝体W5" pitchFamily="18" charset="-128"/>
                </a:rPr>
                <a:t>4</a:t>
              </a:r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年</a:t>
              </a:r>
              <a:r>
                <a:rPr lang="en-US" altLang="ja-JP" sz="1200" spc="-150" dirty="0">
                  <a:latin typeface="ＤＦＧ平成明朝体W5" pitchFamily="18" charset="-128"/>
                  <a:ea typeface="ＤＦＧ平成明朝体W5" pitchFamily="18" charset="-128"/>
                </a:rPr>
                <a:t>9</a:t>
              </a:r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月</a:t>
              </a:r>
              <a:r>
                <a:rPr lang="en-US" altLang="ja-JP" sz="1200" spc="-150" dirty="0">
                  <a:latin typeface="ＤＦＧ平成明朝体W5" pitchFamily="18" charset="-128"/>
                  <a:ea typeface="ＤＦＧ平成明朝体W5" pitchFamily="18" charset="-128"/>
                </a:rPr>
                <a:t>1</a:t>
              </a:r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日～</a:t>
              </a:r>
              <a:r>
                <a:rPr lang="en-US" altLang="ja-JP" sz="1200" spc="-150" dirty="0">
                  <a:latin typeface="ＤＦＧ平成明朝体W5" pitchFamily="18" charset="-128"/>
                  <a:ea typeface="ＤＦＧ平成明朝体W5" pitchFamily="18" charset="-128"/>
                </a:rPr>
                <a:t>9</a:t>
              </a:r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月</a:t>
              </a:r>
              <a:r>
                <a:rPr lang="en-US" altLang="ja-JP" sz="1200" spc="-150" dirty="0">
                  <a:latin typeface="ＤＦＧ平成明朝体W5" pitchFamily="18" charset="-128"/>
                  <a:ea typeface="ＤＦＧ平成明朝体W5" pitchFamily="18" charset="-128"/>
                </a:rPr>
                <a:t>30</a:t>
              </a:r>
              <a:r>
                <a:rPr lang="ja-JP" altLang="en-US" sz="1200" spc="-150" dirty="0">
                  <a:latin typeface="ＤＦＧ平成明朝体W5" pitchFamily="18" charset="-128"/>
                  <a:ea typeface="ＤＦＧ平成明朝体W5" pitchFamily="18" charset="-128"/>
                </a:rPr>
                <a:t>日（事務局必着）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11205" y="8934103"/>
              <a:ext cx="2935203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ja-JP" altLang="en-US" sz="800" dirty="0">
                  <a:latin typeface="ＤＦＧ平成明朝体W5" pitchFamily="18" charset="-128"/>
                  <a:ea typeface="ＤＦＧ平成明朝体W5" pitchFamily="18" charset="-128"/>
                </a:rPr>
                <a:t>特別な才能を持ち、社会貢献の意欲がある者に限ります。</a:t>
              </a: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338563" y="10137584"/>
            <a:ext cx="293201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（</a:t>
            </a:r>
            <a:r>
              <a:rPr lang="ja-JP" altLang="en-US" sz="10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福岡市中央区舞鶴二丁目</a:t>
            </a:r>
            <a:r>
              <a:rPr lang="en-US" altLang="ja-JP" sz="10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2-11</a:t>
            </a:r>
            <a:r>
              <a:rPr lang="ja-JP" altLang="en-US" sz="10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富士ビル赤坂</a:t>
            </a:r>
            <a:r>
              <a:rPr lang="en-US" altLang="ja-JP" sz="10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7F</a:t>
            </a:r>
            <a:r>
              <a:rPr lang="zh-TW" altLang="en-US" sz="10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）</a:t>
            </a:r>
            <a:endParaRPr lang="ja-JP" altLang="en-US" sz="10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91517" y="9429513"/>
            <a:ext cx="105042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お問い合わせ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1517" y="9730963"/>
            <a:ext cx="372328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6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公益財団法人黒田奨学会事務局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01827" y="9774991"/>
            <a:ext cx="69882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TEL </a:t>
            </a:r>
            <a:r>
              <a:rPr lang="ja-JP" altLang="en-US" sz="12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：</a:t>
            </a:r>
            <a:endParaRPr lang="en-US" altLang="ja-JP" sz="12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71727" y="9642386"/>
            <a:ext cx="26292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2800" kern="2000" spc="-15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092-712-0597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525367" y="10102079"/>
            <a:ext cx="305018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9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HP       http://www.kuroda-s.com/</a:t>
            </a:r>
            <a:endParaRPr lang="ja-JP" altLang="en-US" sz="9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525367" y="10267179"/>
            <a:ext cx="3050183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sz="900" dirty="0">
                <a:solidFill>
                  <a:schemeClr val="bg1"/>
                </a:solidFill>
                <a:latin typeface="ＤＦＧ平成明朝体W5" pitchFamily="18" charset="-128"/>
                <a:ea typeface="ＤＦＧ平成明朝体W5" pitchFamily="18" charset="-128"/>
              </a:rPr>
              <a:t>MAIL   office@kuroda-s.or.jp</a:t>
            </a:r>
            <a:endParaRPr lang="ja-JP" altLang="en-US" sz="900" dirty="0">
              <a:solidFill>
                <a:schemeClr val="bg1"/>
              </a:solidFill>
              <a:latin typeface="ＤＦＧ平成明朝体W5" pitchFamily="18" charset="-128"/>
              <a:ea typeface="ＤＦＧ平成明朝体W5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2292C-216D-4BDE-BAE4-7284583EDB08}"/>
              </a:ext>
            </a:extLst>
          </p:cNvPr>
          <p:cNvSpPr txBox="1"/>
          <p:nvPr/>
        </p:nvSpPr>
        <p:spPr>
          <a:xfrm>
            <a:off x="1225333" y="2119370"/>
            <a:ext cx="548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spc="810" dirty="0">
                <a:latin typeface="HGP教科書体" panose="02020600000000000000" pitchFamily="18" charset="-128"/>
                <a:ea typeface="HGP教科書体" panose="02020600000000000000" pitchFamily="18" charset="-128"/>
                <a:cs typeface="Times New Roman" panose="02020603050405020304" pitchFamily="18" charset="0"/>
              </a:rPr>
              <a:t>奨学生募集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DF156EB3-781E-402A-B7C8-97E71A3FDCF3}"/>
              </a:ext>
            </a:extLst>
          </p:cNvPr>
          <p:cNvSpPr txBox="1"/>
          <p:nvPr/>
        </p:nvSpPr>
        <p:spPr>
          <a:xfrm>
            <a:off x="4371195" y="8450894"/>
            <a:ext cx="225468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2000" b="1" spc="-150" dirty="0">
                <a:latin typeface="ＤＦＧ平成明朝体W5" pitchFamily="18" charset="-128"/>
                <a:ea typeface="ＤＦＧ平成明朝体W5" pitchFamily="18" charset="-128"/>
              </a:rPr>
              <a:t>一般募集 </a:t>
            </a:r>
            <a:r>
              <a:rPr lang="en-US" altLang="ja-JP" sz="1200" b="1" spc="-150" dirty="0">
                <a:latin typeface="ＤＦＧ平成明朝体W5" pitchFamily="18" charset="-128"/>
                <a:ea typeface="ＤＦＧ平成明朝体W5" pitchFamily="18" charset="-128"/>
              </a:rPr>
              <a:t>【15</a:t>
            </a:r>
            <a:r>
              <a:rPr lang="ja-JP" altLang="en-US" sz="1200" b="1" spc="-150" dirty="0">
                <a:latin typeface="ＤＦＧ平成明朝体W5" pitchFamily="18" charset="-128"/>
                <a:ea typeface="ＤＦＧ平成明朝体W5" pitchFamily="18" charset="-128"/>
              </a:rPr>
              <a:t>名程度</a:t>
            </a:r>
            <a:r>
              <a:rPr lang="en-US" altLang="ja-JP" sz="1200" b="1" spc="-150" dirty="0">
                <a:latin typeface="ＤＦＧ平成明朝体W5" pitchFamily="18" charset="-128"/>
                <a:ea typeface="ＤＦＧ平成明朝体W5" pitchFamily="18" charset="-128"/>
              </a:rPr>
              <a:t>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06EA799-0627-42D5-874D-F55F464DE19C}"/>
              </a:ext>
            </a:extLst>
          </p:cNvPr>
          <p:cNvSpPr txBox="1"/>
          <p:nvPr/>
        </p:nvSpPr>
        <p:spPr>
          <a:xfrm>
            <a:off x="4382869" y="8828782"/>
            <a:ext cx="27486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令和</a:t>
            </a:r>
            <a:r>
              <a:rPr lang="en-US" altLang="ja-JP" sz="1200" spc="-150" dirty="0">
                <a:latin typeface="ＤＦＧ平成明朝体W5" pitchFamily="18" charset="-128"/>
                <a:ea typeface="ＤＦＧ平成明朝体W5" pitchFamily="18" charset="-128"/>
              </a:rPr>
              <a:t>5</a:t>
            </a:r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年</a:t>
            </a:r>
            <a:r>
              <a:rPr lang="en-US" altLang="ja-JP" sz="1200" spc="-150" dirty="0">
                <a:latin typeface="ＤＦＧ平成明朝体W5" pitchFamily="18" charset="-128"/>
                <a:ea typeface="ＤＦＧ平成明朝体W5" pitchFamily="18" charset="-128"/>
              </a:rPr>
              <a:t>1</a:t>
            </a:r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月</a:t>
            </a:r>
            <a:r>
              <a:rPr lang="en-US" altLang="ja-JP" sz="1200" spc="-150" dirty="0">
                <a:latin typeface="ＤＦＧ平成明朝体W5" pitchFamily="18" charset="-128"/>
                <a:ea typeface="ＤＦＧ平成明朝体W5" pitchFamily="18" charset="-128"/>
              </a:rPr>
              <a:t>20</a:t>
            </a:r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日～</a:t>
            </a:r>
            <a:r>
              <a:rPr lang="en-US" altLang="ja-JP" sz="1200" spc="-150" dirty="0">
                <a:latin typeface="ＤＦＧ平成明朝体W5" pitchFamily="18" charset="-128"/>
                <a:ea typeface="ＤＦＧ平成明朝体W5" pitchFamily="18" charset="-128"/>
              </a:rPr>
              <a:t>1</a:t>
            </a:r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月</a:t>
            </a:r>
            <a:r>
              <a:rPr lang="en-US" altLang="ja-JP" sz="1200" spc="-150" dirty="0">
                <a:latin typeface="ＤＦＧ平成明朝体W5" pitchFamily="18" charset="-128"/>
                <a:ea typeface="ＤＦＧ平成明朝体W5" pitchFamily="18" charset="-128"/>
              </a:rPr>
              <a:t>30</a:t>
            </a:r>
            <a:r>
              <a:rPr lang="ja-JP" altLang="en-US" sz="1200" spc="-150" dirty="0">
                <a:latin typeface="ＤＦＧ平成明朝体W5" pitchFamily="18" charset="-128"/>
                <a:ea typeface="ＤＦＧ平成明朝体W5" pitchFamily="18" charset="-128"/>
              </a:rPr>
              <a:t>日（事務局必着）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FEF961E-692D-4242-BD74-E788F7BE49A2}"/>
              </a:ext>
            </a:extLst>
          </p:cNvPr>
          <p:cNvSpPr txBox="1"/>
          <p:nvPr/>
        </p:nvSpPr>
        <p:spPr>
          <a:xfrm>
            <a:off x="4380289" y="9118442"/>
            <a:ext cx="27486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ja-JP" altLang="en-US" sz="800" dirty="0">
                <a:latin typeface="ＤＦＧ平成明朝体W5" pitchFamily="18" charset="-128"/>
                <a:ea typeface="ＤＦＧ平成明朝体W5" pitchFamily="18" charset="-128"/>
              </a:rPr>
              <a:t>社会貢献の意欲を持ち、これを裏付ける学力がある者に限ります。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1A2E8D6-C632-4F04-9501-E90D4B3F7E30}"/>
              </a:ext>
            </a:extLst>
          </p:cNvPr>
          <p:cNvSpPr txBox="1"/>
          <p:nvPr/>
        </p:nvSpPr>
        <p:spPr>
          <a:xfrm>
            <a:off x="2161109" y="3598015"/>
            <a:ext cx="4308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altLang="ja-JP" sz="1200" i="0" dirty="0">
                <a:latin typeface="HG正楷書体-PRO" panose="03000600000000000000" pitchFamily="66" charset="-128"/>
                <a:ea typeface="ＤＦＧ平成明朝体W5"/>
              </a:rPr>
              <a:t>1.</a:t>
            </a:r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 </a:t>
            </a:r>
            <a:r>
              <a:rPr lang="ja-JP" altLang="en-US" sz="1200" i="0" dirty="0">
                <a:latin typeface="HG正楷書体-PRO" panose="03000600000000000000" pitchFamily="66" charset="-128"/>
                <a:ea typeface="ＤＦＧ平成明朝体W5"/>
              </a:rPr>
              <a:t>高等学校</a:t>
            </a:r>
            <a:r>
              <a:rPr lang="en-US" altLang="ja-JP" sz="1200" i="0" dirty="0">
                <a:latin typeface="HG正楷書体-PRO" panose="03000600000000000000" pitchFamily="66" charset="-128"/>
                <a:ea typeface="ＤＦＧ平成明朝体W5"/>
              </a:rPr>
              <a:t>3</a:t>
            </a:r>
            <a:r>
              <a:rPr lang="ja-JP" altLang="en-US" sz="1200" i="0" dirty="0">
                <a:latin typeface="HG正楷書体-PRO" panose="03000600000000000000" pitchFamily="66" charset="-128"/>
                <a:ea typeface="ＤＦＧ平成明朝体W5"/>
              </a:rPr>
              <a:t>年次および高等専門学校</a:t>
            </a:r>
            <a:r>
              <a:rPr lang="en-US" altLang="ja-JP" sz="1200" i="0" dirty="0">
                <a:latin typeface="HG正楷書体-PRO" panose="03000600000000000000" pitchFamily="66" charset="-128"/>
                <a:ea typeface="ＤＦＧ平成明朝体W5"/>
              </a:rPr>
              <a:t>5</a:t>
            </a:r>
            <a:r>
              <a:rPr lang="ja-JP" altLang="en-US" sz="1200" i="0" dirty="0">
                <a:latin typeface="HG正楷書体-PRO" panose="03000600000000000000" pitchFamily="66" charset="-128"/>
                <a:ea typeface="ＤＦＧ平成明朝体W5"/>
              </a:rPr>
              <a:t>年次に在籍し、</a:t>
            </a:r>
            <a:endParaRPr lang="en-US" altLang="ja-JP" sz="1200" i="0" dirty="0">
              <a:latin typeface="HG正楷書体-PRO" panose="03000600000000000000" pitchFamily="66" charset="-128"/>
              <a:ea typeface="ＤＦＧ平成明朝体W5"/>
            </a:endParaRPr>
          </a:p>
          <a:p>
            <a:pPr algn="just" fontAlgn="base"/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 （いずれも卒業後</a:t>
            </a:r>
            <a:r>
              <a:rPr lang="en-US" altLang="ja-JP" sz="1200" dirty="0">
                <a:latin typeface="HG正楷書体-PRO" panose="03000600000000000000" pitchFamily="66" charset="-128"/>
                <a:ea typeface="ＤＦＧ平成明朝体W5"/>
              </a:rPr>
              <a:t>1</a:t>
            </a:r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年の者も含む）</a:t>
            </a:r>
            <a:endParaRPr lang="en-US" altLang="ja-JP" sz="1200" dirty="0">
              <a:latin typeface="HG正楷書体-PRO" panose="03000600000000000000" pitchFamily="66" charset="-128"/>
              <a:ea typeface="ＤＦＧ平成明朝体W5"/>
            </a:endParaRPr>
          </a:p>
          <a:p>
            <a:pPr algn="just" fontAlgn="base"/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   下記のいずれかの条件を満たす者</a:t>
            </a:r>
            <a:endParaRPr lang="ja-JP" altLang="en-US" sz="1200" i="0" dirty="0">
              <a:latin typeface="HG正楷書体-PRO" panose="03000600000000000000" pitchFamily="66" charset="-128"/>
              <a:ea typeface="ＤＦＧ平成明朝体W5"/>
            </a:endParaRPr>
          </a:p>
          <a:p>
            <a:pPr algn="just" fontAlgn="base"/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■旧黒田藩に所在する高等学校に在籍する者</a:t>
            </a:r>
            <a:endParaRPr lang="en-US" altLang="ja-JP" sz="1200" dirty="0">
              <a:latin typeface="HG正楷書体-PRO" panose="03000600000000000000" pitchFamily="66" charset="-128"/>
              <a:ea typeface="ＤＦＧ平成明朝体W5"/>
            </a:endParaRPr>
          </a:p>
          <a:p>
            <a:pPr algn="just" fontAlgn="base"/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■</a:t>
            </a:r>
            <a:r>
              <a:rPr lang="ja-JP" altLang="en-US" sz="1200" i="0" dirty="0">
                <a:latin typeface="HG正楷書体-PRO" panose="03000600000000000000" pitchFamily="66" charset="-128"/>
                <a:ea typeface="ＤＦＧ平成明朝体W5"/>
              </a:rPr>
              <a:t>旧黒田藩内の小学校もしくは中学校を卒業した者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2D13956-6E38-42B1-9AA0-7DA671D48A0B}"/>
              </a:ext>
            </a:extLst>
          </p:cNvPr>
          <p:cNvSpPr txBox="1"/>
          <p:nvPr/>
        </p:nvSpPr>
        <p:spPr>
          <a:xfrm>
            <a:off x="2157224" y="4777352"/>
            <a:ext cx="4841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ja-JP" altLang="en-US" sz="1200" dirty="0">
                <a:latin typeface="times new roman" panose="02020603050405020304" pitchFamily="18" charset="0"/>
                <a:ea typeface="ＤＦＧ平成明朝体W5"/>
              </a:rPr>
              <a:t>■給付条件</a:t>
            </a:r>
            <a:r>
              <a:rPr lang="zh-TW" altLang="en-US" sz="1200" i="0" dirty="0">
                <a:latin typeface="times new roman" panose="02020603050405020304" pitchFamily="18" charset="0"/>
              </a:rPr>
              <a:t>：</a:t>
            </a:r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累積</a:t>
            </a:r>
            <a:r>
              <a:rPr lang="en-US" altLang="zh-TW" sz="1200" i="0" dirty="0">
                <a:latin typeface="times new roman" panose="02020603050405020304" pitchFamily="18" charset="0"/>
                <a:ea typeface="ＤＦＧ平成明朝体W5"/>
              </a:rPr>
              <a:t>GPA 2.5</a:t>
            </a:r>
            <a:r>
              <a:rPr lang="zh-TW" altLang="en-US" sz="1200" i="0" dirty="0">
                <a:latin typeface="times new roman" panose="02020603050405020304" pitchFamily="18" charset="0"/>
              </a:rPr>
              <a:t>以上</a:t>
            </a:r>
            <a:endParaRPr lang="en-US" altLang="zh-TW" sz="1200" i="0" dirty="0">
              <a:latin typeface="times new roman" panose="02020603050405020304" pitchFamily="18" charset="0"/>
              <a:ea typeface="ＤＦＧ平成明朝体W5"/>
            </a:endParaRPr>
          </a:p>
          <a:p>
            <a:pPr algn="just" fontAlgn="base"/>
            <a:r>
              <a:rPr lang="en-US" altLang="ja-JP" sz="1200" i="0" dirty="0">
                <a:latin typeface="times new roman" panose="02020603050405020304" pitchFamily="18" charset="0"/>
                <a:ea typeface="ＤＦＧ平成明朝体W5"/>
              </a:rPr>
              <a:t>1.  </a:t>
            </a:r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基礎奨学金</a:t>
            </a:r>
            <a:endParaRPr lang="en-US" altLang="zh-TW" sz="1200" i="0" dirty="0">
              <a:latin typeface="times new roman" panose="02020603050405020304" pitchFamily="18" charset="0"/>
              <a:ea typeface="ＤＦＧ平成明朝体W5"/>
            </a:endParaRPr>
          </a:p>
          <a:p>
            <a:pPr algn="l" fontAlgn="base"/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学部生：月額６万円</a:t>
            </a:r>
            <a:endParaRPr lang="ja-JP" altLang="en-US" sz="1200" i="0" dirty="0">
              <a:ea typeface="ＤＦＧ平成明朝体W5"/>
            </a:endParaRPr>
          </a:p>
          <a:p>
            <a:pPr algn="l" fontAlgn="base"/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修士生：月額８万円（医歯薬学部・獣医学部５、６年生含む）</a:t>
            </a:r>
            <a:endParaRPr lang="ja-JP" altLang="en-US" sz="1200" i="0" dirty="0">
              <a:ea typeface="ＤＦＧ平成明朝体W5"/>
            </a:endParaRPr>
          </a:p>
          <a:p>
            <a:pPr algn="l" fontAlgn="base"/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博士生：月額１２万円</a:t>
            </a:r>
            <a:endParaRPr lang="en-US" altLang="ja-JP" sz="1200" i="0" dirty="0">
              <a:latin typeface="times new roman" panose="02020603050405020304" pitchFamily="18" charset="0"/>
              <a:ea typeface="ＤＦＧ平成明朝体W5"/>
            </a:endParaRPr>
          </a:p>
          <a:p>
            <a:pPr marL="228600" indent="-228600" fontAlgn="base">
              <a:buAutoNum type="arabicPeriod" startAt="2"/>
            </a:pPr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地域加算</a:t>
            </a:r>
            <a:endParaRPr lang="en-US" altLang="ja-JP" sz="1200" i="0" dirty="0">
              <a:latin typeface="times new roman" panose="02020603050405020304" pitchFamily="18" charset="0"/>
              <a:ea typeface="ＤＦＧ平成明朝体W5"/>
            </a:endParaRPr>
          </a:p>
          <a:p>
            <a:pPr marL="228600" indent="-228600" fontAlgn="base">
              <a:buAutoNum type="arabicPeriod" startAt="2"/>
            </a:pPr>
            <a:r>
              <a:rPr lang="ja-JP" altLang="en-US" sz="1200" dirty="0">
                <a:latin typeface="times new roman" panose="02020603050405020304" pitchFamily="18" charset="0"/>
                <a:ea typeface="ＤＦＧ平成明朝体W5"/>
              </a:rPr>
              <a:t>成績加算</a:t>
            </a:r>
            <a:endParaRPr lang="en-US" altLang="ja-JP" sz="1200" dirty="0">
              <a:latin typeface="times new roman" panose="02020603050405020304" pitchFamily="18" charset="0"/>
              <a:ea typeface="ＤＦＧ平成明朝体W5"/>
            </a:endParaRPr>
          </a:p>
          <a:p>
            <a:pPr marL="228600" indent="-228600" fontAlgn="base">
              <a:buAutoNum type="arabicPeriod" startAt="2"/>
            </a:pPr>
            <a:r>
              <a:rPr lang="ja-JP" altLang="en-US" sz="1200" i="0" dirty="0">
                <a:latin typeface="times new roman" panose="02020603050405020304" pitchFamily="18" charset="0"/>
                <a:ea typeface="ＤＦＧ平成明朝体W5"/>
              </a:rPr>
              <a:t>入学準備金</a:t>
            </a:r>
            <a:endParaRPr lang="en-US" altLang="ja-JP" sz="1200" i="0" dirty="0">
              <a:latin typeface="times new roman" panose="02020603050405020304" pitchFamily="18" charset="0"/>
              <a:ea typeface="ＤＦＧ平成明朝体W5"/>
            </a:endParaRPr>
          </a:p>
          <a:p>
            <a:pPr fontAlgn="base"/>
            <a:endParaRPr lang="en-US" altLang="zh-TW" sz="1200" i="0" dirty="0">
              <a:latin typeface="times new roman" panose="02020603050405020304" pitchFamily="18" charset="0"/>
              <a:ea typeface="ＤＦＧ平成明朝体W5"/>
            </a:endParaRPr>
          </a:p>
          <a:p>
            <a:pPr algn="l" fontAlgn="base"/>
            <a:r>
              <a:rPr lang="ja-JP" altLang="en-US" sz="1200" i="0" dirty="0">
                <a:ea typeface="ＤＦＧ平成明朝体W5"/>
              </a:rPr>
              <a:t>いずれも返済義務はありません。</a:t>
            </a:r>
          </a:p>
          <a:p>
            <a:pPr algn="just" fontAlgn="base">
              <a:buFont typeface="+mj-lt"/>
              <a:buAutoNum type="arabicPeriod"/>
            </a:pPr>
            <a:endParaRPr lang="ja-JP" altLang="en-US" sz="1200" b="1" i="0" dirty="0">
              <a:latin typeface="HG正楷書体-PRO" panose="03000600000000000000" pitchFamily="66" charset="-128"/>
              <a:ea typeface="ＤＦＧ平成明朝体W5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B789749-1585-4E04-A3F9-D3C542B3E525}"/>
              </a:ext>
            </a:extLst>
          </p:cNvPr>
          <p:cNvSpPr txBox="1"/>
          <p:nvPr/>
        </p:nvSpPr>
        <p:spPr>
          <a:xfrm>
            <a:off x="784634" y="3561912"/>
            <a:ext cx="121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Ｇ平成明朝体W5" pitchFamily="18" charset="-128"/>
                <a:ea typeface="ＤＦＧ平成明朝体W5" pitchFamily="18" charset="-128"/>
              </a:rPr>
              <a:t>応募</a:t>
            </a:r>
            <a:r>
              <a:rPr kumimoji="1"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Ｇ平成明朝体W5" pitchFamily="18" charset="-128"/>
                <a:ea typeface="ＤＦＧ平成明朝体W5" pitchFamily="18" charset="-128"/>
              </a:rPr>
              <a:t>資格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184AE78-0487-47B7-994A-69F23F65CF85}"/>
              </a:ext>
            </a:extLst>
          </p:cNvPr>
          <p:cNvSpPr txBox="1"/>
          <p:nvPr/>
        </p:nvSpPr>
        <p:spPr>
          <a:xfrm>
            <a:off x="862008" y="6874865"/>
            <a:ext cx="113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ＤＦＧ平成明朝体W5" pitchFamily="18" charset="-128"/>
                <a:ea typeface="ＤＦＧ平成明朝体W5" pitchFamily="18" charset="-128"/>
              </a:rPr>
              <a:t>応募方法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C1CFAFCB-0BB9-4CF5-863B-0243117CF982}"/>
              </a:ext>
            </a:extLst>
          </p:cNvPr>
          <p:cNvSpPr txBox="1"/>
          <p:nvPr/>
        </p:nvSpPr>
        <p:spPr>
          <a:xfrm>
            <a:off x="2137179" y="6901562"/>
            <a:ext cx="4217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ja-JP" altLang="en-US" sz="1200" b="1" dirty="0">
                <a:latin typeface="HG正楷書体-PRO" panose="03000600000000000000" pitchFamily="66" charset="-128"/>
                <a:ea typeface="ＤＦＧ平成明朝体W5"/>
              </a:rPr>
              <a:t>当会</a:t>
            </a:r>
            <a:r>
              <a:rPr lang="en-US" altLang="ja-JP" sz="1200" b="1" dirty="0">
                <a:latin typeface="HG正楷書体-PRO" panose="03000600000000000000" pitchFamily="66" charset="-128"/>
                <a:ea typeface="ＤＦＧ平成明朝体W5"/>
              </a:rPr>
              <a:t>HP</a:t>
            </a:r>
            <a:r>
              <a:rPr lang="ja-JP" altLang="en-US" sz="1200" b="1" dirty="0">
                <a:latin typeface="HG正楷書体-PRO" panose="03000600000000000000" pitchFamily="66" charset="-128"/>
                <a:ea typeface="ＤＦＧ平成明朝体W5"/>
              </a:rPr>
              <a:t>「奨学生募集要項」</a:t>
            </a:r>
            <a:r>
              <a:rPr lang="ja-JP" altLang="en-US" sz="1200" dirty="0">
                <a:latin typeface="HG正楷書体-PRO" panose="03000600000000000000" pitchFamily="66" charset="-128"/>
                <a:ea typeface="ＤＦＧ平成明朝体W5"/>
              </a:rPr>
              <a:t>をご参照ください。</a:t>
            </a:r>
            <a:endParaRPr lang="ja-JP" altLang="en-US" sz="1200" i="0" dirty="0">
              <a:latin typeface="HG正楷書体-PRO" panose="03000600000000000000" pitchFamily="66" charset="-128"/>
              <a:ea typeface="ＤＦＧ平成明朝体W5"/>
            </a:endParaRPr>
          </a:p>
        </p:txBody>
      </p:sp>
    </p:spTree>
    <p:extLst>
      <p:ext uri="{BB962C8B-B14F-4D97-AF65-F5344CB8AC3E}">
        <p14:creationId xmlns:p14="http://schemas.microsoft.com/office/powerpoint/2010/main" val="3071132631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  <a:txDef>
      <a:spPr>
        <a:noFill/>
      </a:spPr>
      <a:bodyPr wrap="none" rtlCol="0">
        <a:spAutoFit/>
      </a:bodyPr>
      <a:lstStyle>
        <a:defPPr>
          <a:defRPr kumimoji="1" sz="3200" spc="810" dirty="0" smtClean="0">
            <a:solidFill>
              <a:schemeClr val="bg1"/>
            </a:solidFill>
            <a:latin typeface="ＤＦＧ平成明朝体W5" pitchFamily="18" charset="-128"/>
            <a:ea typeface="ＤＦＧ平成明朝体W5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ＤＦＧ平成ゴシック体W7</vt:lpstr>
      <vt:lpstr>ＤＦＧ平成明朝体W5</vt:lpstr>
      <vt:lpstr>HGP教科書体</vt:lpstr>
      <vt:lpstr>HG正楷書体-PRO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2016-12-21T03:16:21Z</dcterms:created>
  <dcterms:modified xsi:type="dcterms:W3CDTF">2022-06-03T04:25:55Z</dcterms:modified>
</cp:coreProperties>
</file>